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81" r:id="rId2"/>
    <p:sldId id="578" r:id="rId3"/>
    <p:sldId id="607" r:id="rId4"/>
    <p:sldId id="633" r:id="rId5"/>
    <p:sldId id="621" r:id="rId6"/>
    <p:sldId id="634" r:id="rId7"/>
    <p:sldId id="635" r:id="rId8"/>
    <p:sldId id="632" r:id="rId9"/>
    <p:sldId id="636" r:id="rId10"/>
    <p:sldId id="637" r:id="rId11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66"/>
    <a:srgbClr val="FF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1298" autoAdjust="0"/>
  </p:normalViewPr>
  <p:slideViewPr>
    <p:cSldViewPr>
      <p:cViewPr varScale="1">
        <p:scale>
          <a:sx n="132" d="100"/>
          <a:sy n="132" d="100"/>
        </p:scale>
        <p:origin x="1232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6/1/18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4400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 Corinthians 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8805"/>
            <a:ext cx="5502595" cy="14465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</a:t>
            </a:r>
            <a:r>
              <a:rPr lang="mr-IN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for the upbuilding of the church (but their misuse destroys)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Some gifts ‘spectacular’. Others not spectacular.  All essential for building 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up</a:t>
            </a:r>
            <a:endParaRPr lang="en-AU" sz="2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436357"/>
            <a:ext cx="3734972" cy="461665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 err="1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χάρισμ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α 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(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charisma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) = “gift”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" y="-14699"/>
            <a:ext cx="9122955" cy="4770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 Temporary, but Critical Nature of Spiritual Gifts</a:t>
            </a:r>
            <a:endParaRPr lang="en-AU" sz="25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350" y="959577"/>
            <a:ext cx="3888432" cy="92333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14:1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Pursue love, and earnestly desire the spiritual gifts, especially that you may prophesy</a:t>
            </a:r>
            <a:endParaRPr lang="en-AU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965" y="1881331"/>
            <a:ext cx="9064743" cy="76944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will be redundant when Jesus returns (they won’t be needed)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God knows us fully.  When Jesus returns, we will know Him fully</a:t>
            </a:r>
            <a:endParaRPr lang="en-AU" sz="2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45" y="2713484"/>
            <a:ext cx="9064743" cy="178510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When a church earnestly desires spiritual gifts for the building up of the church, and prays for these gifts, at His discretion, God gives gifts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Beware!!!  Gifts without Love or Order;  Gifts with arrogance &amp; feelings of spiritual superiority = messed up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Gifts with Love and order = Building up</a:t>
            </a:r>
            <a:endParaRPr lang="en-AU" sz="2200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4585720"/>
            <a:ext cx="6192688" cy="830997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A Truly Spiritual church is characterised by 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Faith;  Hope;  and </a:t>
            </a:r>
            <a:r>
              <a:rPr lang="en-AU" sz="2400" b="1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especially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 Love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AU" sz="4400" b="1">
                <a:solidFill>
                  <a:schemeClr val="bg1"/>
                </a:solidFill>
                <a:latin typeface="Times New Roman" charset="0"/>
                <a:ea typeface="Arial" charset="0"/>
              </a:rPr>
              <a:t>13 </a:t>
            </a:r>
            <a:r>
              <a:rPr lang="en-AU" sz="3200">
                <a:solidFill>
                  <a:schemeClr val="bg1"/>
                </a:solidFill>
                <a:latin typeface="Times New Roman" charset="0"/>
                <a:ea typeface="Arial" charset="0"/>
              </a:rPr>
              <a:t>If I speak in the tongues of men and of angels, but have not love, I am a noisy gong or a clanging cymbal.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if I have prophetic powers, and understand all mysteries and all knowledge, and if I have all faith, so as to remove mountains, but have not love, I am nothing.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If I give away all I have, and if I deliver up my body to be burned, but have not love, I gain nothing.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4 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Love is patient and kind;  love does not envy or boast;  it is not arrogant </a:t>
            </a:r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5 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or rude.  It does not insist on its own way;  it is not irritable or resentful;  </a:t>
            </a:r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6 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it does not rejoice at wrongdoing, but rejoices with the truth.  </a:t>
            </a:r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7 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Love bears all things, believes all things, hopes all things, endures all things. </a:t>
            </a:r>
            <a:endParaRPr lang="en-GB" sz="2900" dirty="0">
              <a:solidFill>
                <a:schemeClr val="bg1"/>
              </a:solidFill>
              <a:latin typeface="Calibri" charset="0"/>
              <a:ea typeface="Arial" charset="0"/>
              <a:cs typeface="Times New Roman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 </a:t>
            </a:r>
            <a:endParaRPr lang="en-GB" sz="2900" dirty="0">
              <a:solidFill>
                <a:schemeClr val="bg1"/>
              </a:solidFill>
              <a:latin typeface="Calibri" charset="0"/>
              <a:ea typeface="Arial" charset="0"/>
              <a:cs typeface="Times New Roman" charset="0"/>
            </a:endParaRPr>
          </a:p>
          <a:p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8 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Love never ends.  As for prophecies, they will pass away;  as for tongues, they will cease; as for knowledge, it will pass away.  </a:t>
            </a:r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9 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we know in part and we prophesy in part, </a:t>
            </a:r>
            <a:r>
              <a:rPr lang="en-AU" sz="29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10 </a:t>
            </a:r>
            <a:r>
              <a:rPr lang="en-AU" sz="29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but when the perfect comes, the partial will pass away.</a:t>
            </a:r>
            <a:r>
              <a:rPr lang="en-GB" sz="2900" dirty="0">
                <a:solidFill>
                  <a:schemeClr val="bg1"/>
                </a:solidFill>
              </a:rPr>
              <a:t> </a:t>
            </a:r>
            <a:endParaRPr lang="en-GB" sz="29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11 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When I was a child, I spoke like a child, I thought like a child, I reasoned like a child.  When I became a man, I gave up childish ways.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12 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For now we see in a mirror dimly, but then face to face.  Now I know in part; then I shall know fully, even as I have been fully known. </a:t>
            </a:r>
            <a:endParaRPr lang="en-AU" sz="3200" dirty="0" smtClean="0">
              <a:solidFill>
                <a:schemeClr val="bg1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latin typeface="Calibri" charset="0"/>
              <a:ea typeface="Arial" charset="0"/>
              <a:cs typeface="Times New Roman" charset="0"/>
            </a:endParaRPr>
          </a:p>
          <a:p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13 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So now faith, hope, and love abide, these three;  but the greatest of these is love. </a:t>
            </a:r>
            <a:endParaRPr lang="en-GB" sz="29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6498" y="1031741"/>
            <a:ext cx="9122955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</a:t>
            </a:r>
            <a:r>
              <a:rPr lang="mr-IN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for the upbuilding of the church (but their misuse destroys)</a:t>
            </a:r>
            <a:endParaRPr lang="en-AU" sz="22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68" y="1804995"/>
            <a:ext cx="2506654" cy="246221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Healing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Miracles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Prophecy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Knowledge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Other Languages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Interpretation of Languages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570076"/>
            <a:ext cx="3958135" cy="461665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AU" sz="2400" dirty="0" err="1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χάρισμ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α 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(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charisma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) = “gift”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" y="-14699"/>
            <a:ext cx="9122955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 Temporary, but Critical Nature of Spiritual Gifts</a:t>
            </a:r>
            <a:endParaRPr lang="en-AU" sz="22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777380"/>
            <a:ext cx="2506654" cy="246221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Mercy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Wisdom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Discernment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Faith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Evangelism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Pastoring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Apostleship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5760" y="1804995"/>
            <a:ext cx="2506654" cy="212365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Teaching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Serving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Exhortation (encouragement)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Giving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5188344"/>
            <a:ext cx="9122955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Why did (over time) some Spiritual Gifts </a:t>
            </a:r>
            <a:r>
              <a:rPr lang="en-US" sz="2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become ‘less 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apparent’?</a:t>
            </a:r>
            <a:endParaRPr lang="en-AU" sz="22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6499" y="1401072"/>
            <a:ext cx="9210499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Some gifts ‘spectacular’. Others not spectacular.  All essential for building up</a:t>
            </a:r>
            <a:endParaRPr lang="en-AU" sz="22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7544" y="4220133"/>
            <a:ext cx="8424490" cy="8921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altLang="x-none" sz="2500" i="1" dirty="0" smtClean="0">
                <a:solidFill>
                  <a:schemeClr val="bg1"/>
                </a:solidFill>
                <a:latin typeface="Times New Roman" charset="0"/>
              </a:rPr>
              <a:t>The Lord is not looking for talented individuals to work for Him.</a:t>
            </a:r>
          </a:p>
          <a:p>
            <a:pPr eaLnBrk="1" hangingPunct="1">
              <a:defRPr/>
            </a:pPr>
            <a:r>
              <a:rPr lang="en-AU" altLang="x-none" sz="2500" i="1" dirty="0" smtClean="0">
                <a:solidFill>
                  <a:schemeClr val="bg1"/>
                </a:solidFill>
                <a:latin typeface="Times New Roman" charset="0"/>
              </a:rPr>
              <a:t>He’s looking for willing vessels for Him to work through.</a:t>
            </a:r>
          </a:p>
        </p:txBody>
      </p:sp>
    </p:spTree>
    <p:extLst>
      <p:ext uri="{BB962C8B-B14F-4D97-AF65-F5344CB8AC3E}">
        <p14:creationId xmlns:p14="http://schemas.microsoft.com/office/powerpoint/2010/main" val="7599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" grpId="0" animBg="1"/>
      <p:bldP spid="6" grpId="0"/>
      <p:bldP spid="7" grpId="0"/>
      <p:bldP spid="8" grpId="0"/>
      <p:bldP spid="9" grpId="0" build="p"/>
      <p:bldP spid="10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6498" y="1031741"/>
            <a:ext cx="9122955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</a:t>
            </a:r>
            <a:r>
              <a:rPr lang="mr-IN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for the upbuilding of the church (but their misuse destroys)</a:t>
            </a:r>
            <a:endParaRPr lang="en-AU" sz="22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13" y="1742018"/>
            <a:ext cx="2506654" cy="224676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Healing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Miracles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Prophecy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Knowledge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Other Languages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Interpretation of Languages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570076"/>
            <a:ext cx="3958135" cy="461665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AU" sz="2400" dirty="0" err="1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χάρισμ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α 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(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charisma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) = “gift”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" y="-14699"/>
            <a:ext cx="9122955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 Temporary, but Critical Nature of Spiritual Gifts</a:t>
            </a:r>
            <a:endParaRPr lang="en-AU" sz="22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001" y="1714403"/>
            <a:ext cx="2506654" cy="224676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Mercy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Wisdom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Discernment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Faith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Evangelism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Pastoring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Apostleship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6905" y="1742018"/>
            <a:ext cx="2506654" cy="193899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Teaching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Serving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Exhortation (encouragement)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Giving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0802" y="3960400"/>
            <a:ext cx="4205655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14:1</a:t>
            </a:r>
            <a:r>
              <a:rPr lang="en-US" sz="2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Pursue love, and earnestly desire the spiritual gifts, especially that you may prophesy</a:t>
            </a:r>
            <a:endParaRPr lang="en-AU" sz="200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6499" y="1401072"/>
            <a:ext cx="9210499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Some gifts ‘spectacular’. Others not spectacular.  All essential for building up</a:t>
            </a:r>
            <a:endParaRPr lang="en-AU" sz="22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940" y="3979011"/>
            <a:ext cx="4707084" cy="101566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altLang="x-none" sz="2000" i="1" dirty="0" smtClean="0">
                <a:solidFill>
                  <a:schemeClr val="bg1"/>
                </a:solidFill>
                <a:latin typeface="Times New Roman" charset="0"/>
              </a:rPr>
              <a:t>The Lord is not looking for talented individuals to work for </a:t>
            </a:r>
            <a:r>
              <a:rPr lang="en-AU" altLang="x-none" sz="2000" i="1" smtClean="0">
                <a:solidFill>
                  <a:schemeClr val="bg1"/>
                </a:solidFill>
                <a:latin typeface="Times New Roman" charset="0"/>
              </a:rPr>
              <a:t>Him.  </a:t>
            </a:r>
            <a:r>
              <a:rPr lang="en-AU" altLang="x-none" sz="2000" i="1" dirty="0" smtClean="0">
                <a:solidFill>
                  <a:schemeClr val="bg1"/>
                </a:solidFill>
                <a:latin typeface="Times New Roman" charset="0"/>
              </a:rPr>
              <a:t>He’s looking for willing vessels for Him to work through.</a:t>
            </a:r>
          </a:p>
        </p:txBody>
      </p:sp>
    </p:spTree>
    <p:extLst>
      <p:ext uri="{BB962C8B-B14F-4D97-AF65-F5344CB8AC3E}">
        <p14:creationId xmlns:p14="http://schemas.microsoft.com/office/powerpoint/2010/main" val="7901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1236"/>
            <a:ext cx="5502595" cy="14465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</a:t>
            </a:r>
            <a:r>
              <a:rPr lang="mr-IN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for the upbuilding of the church (but their misuse destroys)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Some gifts ‘spectacular’. Others not spectacular.  All essential for building 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up</a:t>
            </a:r>
            <a:endParaRPr lang="en-AU" sz="2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604346"/>
            <a:ext cx="3734972" cy="461665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 err="1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χάρισμ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α 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(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charisma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) = “gift”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" y="-14699"/>
            <a:ext cx="9122955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 Temporary, but Critical Nature of Spiritual Gifts</a:t>
            </a:r>
            <a:endParaRPr lang="en-AU" sz="22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350" y="1134023"/>
            <a:ext cx="3888432" cy="92333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14:1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Pursue love, and earnestly desire the spiritual gifts, especially that you may prophesy</a:t>
            </a:r>
            <a:endParaRPr lang="en-AU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039" y="2074949"/>
            <a:ext cx="8988013" cy="1323439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000" b="1" baseline="300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8</a:t>
            </a:r>
            <a:r>
              <a:rPr lang="en-AU" sz="2000" b="1" baseline="30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 </a:t>
            </a:r>
            <a:r>
              <a:rPr lang="en-AU" sz="2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Love never ends.  As for prophecies, they will pass away;  as for tongues, they will cease; as for knowledge, it will pass away.  </a:t>
            </a:r>
            <a:r>
              <a:rPr lang="en-AU" sz="2000" b="1" baseline="30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9 </a:t>
            </a:r>
            <a:r>
              <a:rPr lang="en-AU" sz="2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For we know in part and we prophesy in part, </a:t>
            </a:r>
            <a:r>
              <a:rPr lang="en-AU" sz="2000" b="1" baseline="30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10 </a:t>
            </a:r>
            <a:r>
              <a:rPr lang="en-AU" sz="2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but when the perfect comes, the partial will pass away.</a:t>
            </a:r>
            <a:r>
              <a:rPr lang="en-GB" sz="2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GB" sz="2000" dirty="0">
              <a:solidFill>
                <a:srgbClr val="FFFF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9" y="3399177"/>
            <a:ext cx="9064743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Those with the gift of Knowledge, don’t know everything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Those with the gift of Prophecy don’t have a word for everybody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will be redundant when Jesus returns (they won’t be needed)</a:t>
            </a:r>
            <a:endParaRPr lang="en-AU" sz="2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" y="0"/>
            <a:ext cx="3788204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8" y="-454868"/>
            <a:ext cx="5328592" cy="77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1236"/>
            <a:ext cx="5502595" cy="14465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</a:t>
            </a:r>
            <a:r>
              <a:rPr lang="mr-IN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for the upbuilding of the church (but their misuse destroys)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Some gifts ‘spectacular’. Others not spectacular.  All essential for building 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up</a:t>
            </a:r>
            <a:endParaRPr lang="en-AU" sz="2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604346"/>
            <a:ext cx="3734972" cy="461665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 err="1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χάρισμ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α 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(</a:t>
            </a:r>
            <a:r>
              <a:rPr lang="en-AU" sz="2400" dirty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charisma</a:t>
            </a:r>
            <a:r>
              <a:rPr lang="en-AU" sz="2400" dirty="0" smtClean="0">
                <a:solidFill>
                  <a:schemeClr val="bg1"/>
                </a:solidFill>
                <a:latin typeface="Times" charset="0"/>
                <a:ea typeface="Arial" charset="0"/>
                <a:cs typeface="Times New Roman" charset="0"/>
              </a:rPr>
              <a:t>) = “gift”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" y="-14699"/>
            <a:ext cx="9122955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 Temporary, but Critical Nature of Spiritual Gifts</a:t>
            </a:r>
            <a:endParaRPr lang="en-AU" sz="22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350" y="1134023"/>
            <a:ext cx="3888432" cy="92333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14:1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Pursue love, and earnestly desire the spiritual gifts, especially that you may prophesy</a:t>
            </a:r>
            <a:endParaRPr lang="en-AU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039" y="2074949"/>
            <a:ext cx="8988013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000" b="1" baseline="30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8</a:t>
            </a:r>
            <a:r>
              <a:rPr lang="en-AU" sz="20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 </a:t>
            </a:r>
            <a:r>
              <a:rPr lang="en-AU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Love never ends.  As for prophecies, they will pass away;  as for tongues, they will cease; as for knowledge, it will pass away.  </a:t>
            </a:r>
            <a:r>
              <a:rPr lang="en-AU" sz="20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9 </a:t>
            </a:r>
            <a:r>
              <a:rPr lang="en-AU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For we know in part and we prophesy in part, </a:t>
            </a:r>
            <a:r>
              <a:rPr lang="en-AU" sz="2000" b="1" baseline="30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10 </a:t>
            </a:r>
            <a:r>
              <a:rPr lang="en-AU" sz="20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but when the perfect comes, the partial will pass away</a:t>
            </a:r>
            <a:r>
              <a:rPr lang="en-AU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GB" sz="2000" dirty="0">
              <a:solidFill>
                <a:schemeClr val="bg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9" y="3399177"/>
            <a:ext cx="9064743" cy="14465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Those with the gift of Knowledge, don’t know everything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Those with the gift of Prophecy don’t have a word for everybody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Spiritual gifts will be redundant when Jesus returns (they won’t be needed)</a:t>
            </a:r>
          </a:p>
          <a:p>
            <a:pPr marL="342900" indent="-342900">
              <a:buFont typeface="Arial" charset="0"/>
              <a:buChar char="•"/>
            </a:pPr>
            <a:r>
              <a:rPr lang="en-AU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God knows us fully.  When Jesus returns, we will know Him fully</a:t>
            </a:r>
            <a:endParaRPr lang="en-AU" sz="2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845727"/>
            <a:ext cx="8719357" cy="76944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But </a:t>
            </a:r>
            <a:r>
              <a:rPr lang="en-US" sz="22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cessationists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have an opposing view </a:t>
            </a:r>
            <a:r>
              <a:rPr lang="mr-IN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“When the canon of the New Testament was formed, perfection had arrived &amp; some gifts ceased”</a:t>
            </a:r>
          </a:p>
        </p:txBody>
      </p:sp>
    </p:spTree>
    <p:extLst>
      <p:ext uri="{BB962C8B-B14F-4D97-AF65-F5344CB8AC3E}">
        <p14:creationId xmlns:p14="http://schemas.microsoft.com/office/powerpoint/2010/main" val="59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61397</TotalTime>
  <Words>622</Words>
  <Application>Microsoft Macintosh PowerPoint</Application>
  <PresentationFormat>On-screen Show (16:10)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Comic Sans MS</vt:lpstr>
      <vt:lpstr>Times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915</cp:revision>
  <cp:lastPrinted>2018-06-01T02:04:52Z</cp:lastPrinted>
  <dcterms:created xsi:type="dcterms:W3CDTF">2016-11-04T06:28:01Z</dcterms:created>
  <dcterms:modified xsi:type="dcterms:W3CDTF">2018-06-01T02:20:42Z</dcterms:modified>
</cp:coreProperties>
</file>